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Anton"/>
      <p:regular r:id="rId15"/>
    </p:embeddedFont>
    <p:embeddedFont>
      <p:font typeface="Anton"/>
      <p:regular r:id="rId16"/>
    </p:embeddedFont>
    <p:embeddedFont>
      <p:font typeface="Fira Sans"/>
      <p:regular r:id="rId17"/>
    </p:embeddedFont>
    <p:embeddedFont>
      <p:font typeface="Fira Sans"/>
      <p:regular r:id="rId18"/>
    </p:embeddedFont>
    <p:embeddedFont>
      <p:font typeface="Fira Sans"/>
      <p:regular r:id="rId19"/>
    </p:embeddedFont>
    <p:embeddedFont>
      <p:font typeface="Fira Sans"/>
      <p:regular r:id="rId20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slideLayout" Target="../slideLayouts/slideLayout7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slideLayout" Target="../slideLayouts/slideLayout8.xml"/><Relationship Id="rId6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277547"/>
            <a:ext cx="7556421" cy="19564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7700"/>
              </a:lnSpc>
              <a:buNone/>
            </a:pPr>
            <a:r>
              <a:rPr lang="en-US" sz="6150" spc="-62" kern="0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Library Management System</a:t>
            </a:r>
            <a:endParaRPr lang="en-US" sz="6150" dirty="0"/>
          </a:p>
        </p:txBody>
      </p:sp>
      <p:sp>
        <p:nvSpPr>
          <p:cNvPr id="4" name="Text 1"/>
          <p:cNvSpPr/>
          <p:nvPr/>
        </p:nvSpPr>
        <p:spPr>
          <a:xfrm>
            <a:off x="6280190" y="4574143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Streamlining the book borrowing experience for students and librarians through innovative technology solutions.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5572006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7810" y="5579626"/>
            <a:ext cx="347663" cy="34766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756440" y="5555099"/>
            <a:ext cx="2321362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200" b="1" spc="-36" kern="0" dirty="0">
                <a:solidFill>
                  <a:srgbClr val="E0D6DE"/>
                </a:solidFill>
                <a:latin typeface="Fira Sans Bold" pitchFamily="34" charset="0"/>
                <a:ea typeface="Fira Sans Bold" pitchFamily="34" charset="-122"/>
                <a:cs typeface="Fira Sans Bold" pitchFamily="34" charset="-120"/>
              </a:rPr>
              <a:t>by BITLA SRI HARI .</a:t>
            </a:r>
            <a:endParaRPr lang="en-US" sz="2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28825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spc="-45" kern="0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Design Thinking: Understand User Challenges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301127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E3E3E"/>
          </a:solidFill>
          <a:ln/>
        </p:spPr>
      </p:sp>
      <p:sp>
        <p:nvSpPr>
          <p:cNvPr id="5" name="Text 2"/>
          <p:cNvSpPr/>
          <p:nvPr/>
        </p:nvSpPr>
        <p:spPr>
          <a:xfrm>
            <a:off x="994410" y="3386138"/>
            <a:ext cx="109061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spc="-27" kern="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33011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spc="-22" kern="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Book Availability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906" y="3791545"/>
            <a:ext cx="292774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Provide real-time visibility into which books are currently in stock and on the shelves.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4685467" y="3301127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E3E3E"/>
          </a:solidFill>
          <a:ln/>
        </p:spPr>
      </p:sp>
      <p:sp>
        <p:nvSpPr>
          <p:cNvPr id="9" name="Text 6"/>
          <p:cNvSpPr/>
          <p:nvPr/>
        </p:nvSpPr>
        <p:spPr>
          <a:xfrm>
            <a:off x="4858226" y="3386138"/>
            <a:ext cx="16478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spc="-27" kern="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422583" y="33011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spc="-22" kern="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Efficient Checkout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422583" y="3791545"/>
            <a:ext cx="292774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Simplify the checkout process to save time and frustration for both librarians and students.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93790" y="5725120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E3E3E"/>
          </a:solidFill>
          <a:ln/>
        </p:spPr>
      </p:sp>
      <p:sp>
        <p:nvSpPr>
          <p:cNvPr id="13" name="Text 10"/>
          <p:cNvSpPr/>
          <p:nvPr/>
        </p:nvSpPr>
        <p:spPr>
          <a:xfrm>
            <a:off x="966549" y="5810131"/>
            <a:ext cx="16478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spc="-27" kern="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530906" y="572512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spc="-22" kern="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Overdue Notifications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530906" y="6215539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Proactively remind students of upcoming due dates to avoid late fees.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39960"/>
            <a:ext cx="881967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spc="-45" kern="0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Online Search and Real-Time Availability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spc="-22" kern="0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Comprehensive Catalog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396859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Allow students to search the entire library collection from any device.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spc="-22" kern="0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In-Stock Visibility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396859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Display real-time information on which books are currently available on the shelves.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spc="-22" kern="0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Reserve Books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396859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Enable students to reserve books that are currently checked out and be notified when available.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3114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58044" y="606266"/>
            <a:ext cx="7600712" cy="13780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00" spc="-43" kern="0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Borrowing History and Overdue Notifications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6573441" y="2314932"/>
            <a:ext cx="30480" cy="5309949"/>
          </a:xfrm>
          <a:prstGeom prst="roundRect">
            <a:avLst>
              <a:gd name="adj" fmla="val 108513"/>
            </a:avLst>
          </a:prstGeom>
          <a:solidFill>
            <a:srgbClr val="575757"/>
          </a:solidFill>
          <a:ln/>
        </p:spPr>
      </p:sp>
      <p:sp>
        <p:nvSpPr>
          <p:cNvPr id="5" name="Shape 2"/>
          <p:cNvSpPr/>
          <p:nvPr/>
        </p:nvSpPr>
        <p:spPr>
          <a:xfrm>
            <a:off x="6806208" y="2795707"/>
            <a:ext cx="771644" cy="30480"/>
          </a:xfrm>
          <a:prstGeom prst="roundRect">
            <a:avLst>
              <a:gd name="adj" fmla="val 108513"/>
            </a:avLst>
          </a:prstGeom>
          <a:solidFill>
            <a:srgbClr val="575757"/>
          </a:solidFill>
          <a:ln/>
        </p:spPr>
      </p:sp>
      <p:sp>
        <p:nvSpPr>
          <p:cNvPr id="6" name="Shape 3"/>
          <p:cNvSpPr/>
          <p:nvPr/>
        </p:nvSpPr>
        <p:spPr>
          <a:xfrm>
            <a:off x="6340673" y="2562939"/>
            <a:ext cx="496014" cy="496014"/>
          </a:xfrm>
          <a:prstGeom prst="roundRect">
            <a:avLst>
              <a:gd name="adj" fmla="val 6668"/>
            </a:avLst>
          </a:prstGeom>
          <a:solidFill>
            <a:srgbClr val="3E3E3E"/>
          </a:solidFill>
          <a:ln/>
        </p:spPr>
      </p:sp>
      <p:sp>
        <p:nvSpPr>
          <p:cNvPr id="7" name="Text 4"/>
          <p:cNvSpPr/>
          <p:nvPr/>
        </p:nvSpPr>
        <p:spPr>
          <a:xfrm>
            <a:off x="6535579" y="2645569"/>
            <a:ext cx="106085" cy="330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600" spc="-26" kern="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1</a:t>
            </a:r>
            <a:endParaRPr lang="en-US" sz="2600" dirty="0"/>
          </a:p>
        </p:txBody>
      </p:sp>
      <p:sp>
        <p:nvSpPr>
          <p:cNvPr id="8" name="Text 5"/>
          <p:cNvSpPr/>
          <p:nvPr/>
        </p:nvSpPr>
        <p:spPr>
          <a:xfrm>
            <a:off x="7801332" y="2535317"/>
            <a:ext cx="2756178" cy="344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spc="-22" kern="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Borrowing History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7801332" y="3012043"/>
            <a:ext cx="6057424" cy="705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spc="-35" kern="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Students can easily track their current and past book checkouts through their online account.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6806208" y="4639151"/>
            <a:ext cx="771644" cy="30480"/>
          </a:xfrm>
          <a:prstGeom prst="roundRect">
            <a:avLst>
              <a:gd name="adj" fmla="val 108513"/>
            </a:avLst>
          </a:prstGeom>
          <a:solidFill>
            <a:srgbClr val="575757"/>
          </a:solidFill>
          <a:ln/>
        </p:spPr>
      </p:sp>
      <p:sp>
        <p:nvSpPr>
          <p:cNvPr id="11" name="Shape 8"/>
          <p:cNvSpPr/>
          <p:nvPr/>
        </p:nvSpPr>
        <p:spPr>
          <a:xfrm>
            <a:off x="6340673" y="4406384"/>
            <a:ext cx="496014" cy="496014"/>
          </a:xfrm>
          <a:prstGeom prst="roundRect">
            <a:avLst>
              <a:gd name="adj" fmla="val 6668"/>
            </a:avLst>
          </a:prstGeom>
          <a:solidFill>
            <a:srgbClr val="3E3E3E"/>
          </a:solidFill>
          <a:ln/>
        </p:spPr>
      </p:sp>
      <p:sp>
        <p:nvSpPr>
          <p:cNvPr id="12" name="Text 9"/>
          <p:cNvSpPr/>
          <p:nvPr/>
        </p:nvSpPr>
        <p:spPr>
          <a:xfrm>
            <a:off x="6508552" y="4489013"/>
            <a:ext cx="160139" cy="330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600" spc="-26" kern="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2</a:t>
            </a:r>
            <a:endParaRPr lang="en-US" sz="2600" dirty="0"/>
          </a:p>
        </p:txBody>
      </p:sp>
      <p:sp>
        <p:nvSpPr>
          <p:cNvPr id="13" name="Text 10"/>
          <p:cNvSpPr/>
          <p:nvPr/>
        </p:nvSpPr>
        <p:spPr>
          <a:xfrm>
            <a:off x="7801332" y="4378762"/>
            <a:ext cx="2756178" cy="344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spc="-22" kern="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Overdue Reminders</a:t>
            </a:r>
            <a:endParaRPr lang="en-US" sz="2150" dirty="0"/>
          </a:p>
        </p:txBody>
      </p:sp>
      <p:sp>
        <p:nvSpPr>
          <p:cNvPr id="14" name="Text 11"/>
          <p:cNvSpPr/>
          <p:nvPr/>
        </p:nvSpPr>
        <p:spPr>
          <a:xfrm>
            <a:off x="7801332" y="4855488"/>
            <a:ext cx="6057424" cy="705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spc="-35" kern="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Automated notifications alert students of upcoming due dates to avoid late fees.</a:t>
            </a:r>
            <a:endParaRPr lang="en-US" sz="1700" dirty="0"/>
          </a:p>
        </p:txBody>
      </p:sp>
      <p:sp>
        <p:nvSpPr>
          <p:cNvPr id="15" name="Shape 12"/>
          <p:cNvSpPr/>
          <p:nvPr/>
        </p:nvSpPr>
        <p:spPr>
          <a:xfrm>
            <a:off x="6806208" y="6482596"/>
            <a:ext cx="771644" cy="30480"/>
          </a:xfrm>
          <a:prstGeom prst="roundRect">
            <a:avLst>
              <a:gd name="adj" fmla="val 108513"/>
            </a:avLst>
          </a:prstGeom>
          <a:solidFill>
            <a:srgbClr val="575757"/>
          </a:solidFill>
          <a:ln/>
        </p:spPr>
      </p:sp>
      <p:sp>
        <p:nvSpPr>
          <p:cNvPr id="16" name="Shape 13"/>
          <p:cNvSpPr/>
          <p:nvPr/>
        </p:nvSpPr>
        <p:spPr>
          <a:xfrm>
            <a:off x="6340673" y="6249829"/>
            <a:ext cx="496014" cy="496014"/>
          </a:xfrm>
          <a:prstGeom prst="roundRect">
            <a:avLst>
              <a:gd name="adj" fmla="val 6668"/>
            </a:avLst>
          </a:prstGeom>
          <a:solidFill>
            <a:srgbClr val="3E3E3E"/>
          </a:solidFill>
          <a:ln/>
        </p:spPr>
      </p:sp>
      <p:sp>
        <p:nvSpPr>
          <p:cNvPr id="17" name="Text 14"/>
          <p:cNvSpPr/>
          <p:nvPr/>
        </p:nvSpPr>
        <p:spPr>
          <a:xfrm>
            <a:off x="6508552" y="6332458"/>
            <a:ext cx="160139" cy="330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600" spc="-26" kern="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3</a:t>
            </a:r>
            <a:endParaRPr lang="en-US" sz="2600" dirty="0"/>
          </a:p>
        </p:txBody>
      </p:sp>
      <p:sp>
        <p:nvSpPr>
          <p:cNvPr id="18" name="Text 15"/>
          <p:cNvSpPr/>
          <p:nvPr/>
        </p:nvSpPr>
        <p:spPr>
          <a:xfrm>
            <a:off x="7801332" y="6222206"/>
            <a:ext cx="2756178" cy="344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spc="-22" kern="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Renewal Options</a:t>
            </a:r>
            <a:endParaRPr lang="en-US" sz="2150" dirty="0"/>
          </a:p>
        </p:txBody>
      </p:sp>
      <p:sp>
        <p:nvSpPr>
          <p:cNvPr id="19" name="Text 16"/>
          <p:cNvSpPr/>
          <p:nvPr/>
        </p:nvSpPr>
        <p:spPr>
          <a:xfrm>
            <a:off x="7801332" y="6698933"/>
            <a:ext cx="6057424" cy="705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spc="-35" kern="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Students can renew books directly from their account if no other holds are placed.</a:t>
            </a:r>
            <a:endParaRPr lang="en-US" sz="17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08977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spc="-45" kern="0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Java Servlets for User Interactions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847499"/>
            <a:ext cx="3664863" cy="2032754"/>
          </a:xfrm>
          <a:prstGeom prst="roundRect">
            <a:avLst>
              <a:gd name="adj" fmla="val 1674"/>
            </a:avLst>
          </a:prstGeom>
          <a:solidFill>
            <a:srgbClr val="3E3E3E"/>
          </a:solidFill>
          <a:ln/>
        </p:spPr>
      </p:sp>
      <p:sp>
        <p:nvSpPr>
          <p:cNvPr id="5" name="Text 2"/>
          <p:cNvSpPr/>
          <p:nvPr/>
        </p:nvSpPr>
        <p:spPr>
          <a:xfrm>
            <a:off x="1020604" y="30743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spc="-22" kern="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Search Books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3564731"/>
            <a:ext cx="32112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Servlet handles requests to search the library catalog and display availability.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2847499"/>
            <a:ext cx="3664863" cy="2032754"/>
          </a:xfrm>
          <a:prstGeom prst="roundRect">
            <a:avLst>
              <a:gd name="adj" fmla="val 1674"/>
            </a:avLst>
          </a:prstGeom>
          <a:solidFill>
            <a:srgbClr val="3E3E3E"/>
          </a:solidFill>
          <a:ln/>
        </p:spPr>
      </p:sp>
      <p:sp>
        <p:nvSpPr>
          <p:cNvPr id="8" name="Text 5"/>
          <p:cNvSpPr/>
          <p:nvPr/>
        </p:nvSpPr>
        <p:spPr>
          <a:xfrm>
            <a:off x="4912281" y="30743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spc="-22" kern="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Reserve Books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2281" y="3564731"/>
            <a:ext cx="32112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Servlet processes book reservation requests and updates the database.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107067"/>
            <a:ext cx="3664863" cy="2032754"/>
          </a:xfrm>
          <a:prstGeom prst="roundRect">
            <a:avLst>
              <a:gd name="adj" fmla="val 1674"/>
            </a:avLst>
          </a:prstGeom>
          <a:solidFill>
            <a:srgbClr val="3E3E3E"/>
          </a:solidFill>
          <a:ln/>
        </p:spPr>
      </p:sp>
      <p:sp>
        <p:nvSpPr>
          <p:cNvPr id="11" name="Text 8"/>
          <p:cNvSpPr/>
          <p:nvPr/>
        </p:nvSpPr>
        <p:spPr>
          <a:xfrm>
            <a:off x="1020604" y="533388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spc="-22" kern="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Checkout History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0604" y="5824299"/>
            <a:ext cx="32112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Servlet retrieves a student's borrowing history from the database.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4685467" y="5107067"/>
            <a:ext cx="3664863" cy="2032754"/>
          </a:xfrm>
          <a:prstGeom prst="roundRect">
            <a:avLst>
              <a:gd name="adj" fmla="val 1674"/>
            </a:avLst>
          </a:prstGeom>
          <a:solidFill>
            <a:srgbClr val="3E3E3E"/>
          </a:solidFill>
          <a:ln/>
        </p:spPr>
      </p:sp>
      <p:sp>
        <p:nvSpPr>
          <p:cNvPr id="14" name="Text 11"/>
          <p:cNvSpPr/>
          <p:nvPr/>
        </p:nvSpPr>
        <p:spPr>
          <a:xfrm>
            <a:off x="4912281" y="533388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spc="-22" kern="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Overdue Notifications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4912281" y="5824299"/>
            <a:ext cx="32112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Servlet sends automated email and push notifications for upcoming due dates.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3317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60095" y="597218"/>
            <a:ext cx="6274951" cy="678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300"/>
              </a:lnSpc>
              <a:buNone/>
            </a:pPr>
            <a:r>
              <a:rPr lang="en-US" sz="4250" spc="-43" kern="0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JDBC for Database Integration</a:t>
            </a:r>
            <a:endParaRPr lang="en-US" sz="42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095" y="1601629"/>
            <a:ext cx="542925" cy="54292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60095" y="2361724"/>
            <a:ext cx="2714625" cy="339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spc="-21" kern="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Book Catalog</a:t>
            </a:r>
            <a:endParaRPr lang="en-US" sz="2100" dirty="0"/>
          </a:p>
        </p:txBody>
      </p:sp>
      <p:sp>
        <p:nvSpPr>
          <p:cNvPr id="6" name="Text 2"/>
          <p:cNvSpPr/>
          <p:nvPr/>
        </p:nvSpPr>
        <p:spPr>
          <a:xfrm>
            <a:off x="760095" y="2831306"/>
            <a:ext cx="7623810" cy="347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spc="-34" kern="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Store book details, availability, and hold status in the database.</a:t>
            </a:r>
            <a:endParaRPr lang="en-US" sz="17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095" y="3830241"/>
            <a:ext cx="542925" cy="54292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60095" y="4590336"/>
            <a:ext cx="2714625" cy="339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spc="-21" kern="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Student Accounts</a:t>
            </a:r>
            <a:endParaRPr lang="en-US" sz="2100" dirty="0"/>
          </a:p>
        </p:txBody>
      </p:sp>
      <p:sp>
        <p:nvSpPr>
          <p:cNvPr id="9" name="Text 4"/>
          <p:cNvSpPr/>
          <p:nvPr/>
        </p:nvSpPr>
        <p:spPr>
          <a:xfrm>
            <a:off x="760095" y="5059918"/>
            <a:ext cx="7623810" cy="347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spc="-34" kern="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Maintain student information, borrowing history, and overdue fines.</a:t>
            </a:r>
            <a:endParaRPr lang="en-US" sz="17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095" y="6058853"/>
            <a:ext cx="542925" cy="54292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60095" y="6818947"/>
            <a:ext cx="2714625" cy="339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spc="-21" kern="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JDBC Integration</a:t>
            </a:r>
            <a:endParaRPr lang="en-US" sz="2100" dirty="0"/>
          </a:p>
        </p:txBody>
      </p:sp>
      <p:sp>
        <p:nvSpPr>
          <p:cNvPr id="12" name="Text 6"/>
          <p:cNvSpPr/>
          <p:nvPr/>
        </p:nvSpPr>
        <p:spPr>
          <a:xfrm>
            <a:off x="760095" y="7288530"/>
            <a:ext cx="7623810" cy="347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spc="-34" kern="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Leverage JDBC to seamlessly connect the Java application to the database.</a:t>
            </a:r>
            <a:endParaRPr lang="en-US" sz="17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868561"/>
            <a:ext cx="728876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spc="-45" kern="0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Optimizing the Checkout Process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190" y="1917502"/>
            <a:ext cx="1134070" cy="181451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754422" y="214431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spc="-22" kern="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Book Selection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754422" y="2634734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Students can easily find and select the books they need.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0190" y="3732014"/>
            <a:ext cx="1134070" cy="181451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754422" y="395882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spc="-22" kern="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Checkout Confirmation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754422" y="4449247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The system quickly processes the checkout and provides a receipt.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5546527"/>
            <a:ext cx="1134070" cy="181451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754422" y="577334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spc="-22" kern="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Due Date Notification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754422" y="6263759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Students are informed of the due dates to avoid late fees.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864525"/>
            <a:ext cx="585192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spc="-45" kern="0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Conclusion and Next Steps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913465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The Library Management System streamlines the book borrowing experience, empowering students and librarians with efficient tools and real-time information. Future enhancements may include mobile apps, e-book integrations, and personalized recommendations.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2024-11-04T07:17:54Z</dcterms:created>
  <dcterms:modified xsi:type="dcterms:W3CDTF">2024-11-04T07:17:54Z</dcterms:modified>
</cp:coreProperties>
</file>